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1" r:id="rId3"/>
    <p:sldId id="286" r:id="rId4"/>
    <p:sldId id="287" r:id="rId5"/>
    <p:sldId id="288" r:id="rId6"/>
    <p:sldId id="263"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0853" autoAdjust="0"/>
  </p:normalViewPr>
  <p:slideViewPr>
    <p:cSldViewPr snapToGrid="0">
      <p:cViewPr varScale="1">
        <p:scale>
          <a:sx n="143" d="100"/>
          <a:sy n="143" d="100"/>
        </p:scale>
        <p:origin x="108" y="1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12.3.2025.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bp.enterprisedb.com/getfile.jsp?fileid=1258649"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bp.enterprisedb.com/getfile.jsp?fileid=1258653"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19</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24</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r>
              <a:rPr lang="en-US" b="1" dirty="0"/>
              <a:t>https://github.com/rwaldron/idiomatic.js – </a:t>
            </a:r>
            <a:r>
              <a:rPr lang="en-US" b="1" dirty="0" err="1"/>
              <a:t>kako</a:t>
            </a:r>
            <a:r>
              <a:rPr lang="en-US" b="1" dirty="0"/>
              <a:t> </a:t>
            </a:r>
            <a:r>
              <a:rPr lang="en-US" b="1" dirty="0" err="1"/>
              <a:t>pisati</a:t>
            </a:r>
            <a:r>
              <a:rPr lang="en-US" b="1" dirty="0"/>
              <a:t> </a:t>
            </a:r>
            <a:r>
              <a:rPr lang="en-US" b="1" dirty="0" err="1"/>
              <a:t>dobar</a:t>
            </a:r>
            <a:r>
              <a:rPr lang="en-US" b="1" dirty="0"/>
              <a:t> </a:t>
            </a:r>
            <a:r>
              <a:rPr lang="en-US" b="1" dirty="0" err="1"/>
              <a:t>javascript</a:t>
            </a:r>
            <a:r>
              <a:rPr lang="en-US" b="1" dirty="0"/>
              <a:t> </a:t>
            </a:r>
            <a:r>
              <a:rPr lang="en-US" b="1" dirty="0" err="1"/>
              <a:t>kod</a:t>
            </a:r>
            <a:r>
              <a:rPr lang="en-US" b="1" dirty="0"/>
              <a:t>.</a:t>
            </a:r>
          </a:p>
          <a:p>
            <a:endParaRPr lang="en-US" b="1" dirty="0"/>
          </a:p>
          <a:p>
            <a:endParaRPr lang="en-US" b="1" dirty="0"/>
          </a:p>
          <a:p>
            <a:r>
              <a:rPr lang="hr-HR" b="1" dirty="0"/>
              <a:t>📌 Kratka Povijest Web Preglednika</a:t>
            </a:r>
          </a:p>
          <a:p>
            <a:r>
              <a:rPr lang="hr-HR" dirty="0"/>
              <a:t>🔹 </a:t>
            </a:r>
            <a:r>
              <a:rPr lang="hr-HR" b="1" dirty="0"/>
              <a:t>Netscape Navigator</a:t>
            </a:r>
            <a:r>
              <a:rPr lang="hr-HR" dirty="0"/>
              <a:t> – Dominirao web preglednicima 90-ih godina.</a:t>
            </a:r>
            <a:br>
              <a:rPr lang="hr-HR" dirty="0"/>
            </a:br>
            <a:r>
              <a:rPr lang="hr-HR" dirty="0"/>
              <a:t>🔹 </a:t>
            </a:r>
            <a:r>
              <a:rPr lang="hr-HR" b="1" dirty="0"/>
              <a:t>Internet Explorer</a:t>
            </a:r>
            <a:r>
              <a:rPr lang="hr-HR" dirty="0"/>
              <a:t> – Glavni konkurent, izazvao „rat preglednika“.</a:t>
            </a:r>
            <a:br>
              <a:rPr lang="hr-HR" dirty="0"/>
            </a:br>
            <a:r>
              <a:rPr lang="hr-HR" dirty="0"/>
              <a:t>🔹 </a:t>
            </a:r>
            <a:r>
              <a:rPr lang="hr-HR" b="1" dirty="0"/>
              <a:t>Mosaic</a:t>
            </a:r>
            <a:r>
              <a:rPr lang="hr-HR" dirty="0"/>
              <a:t> – Prethodnik Netscapea, jedan od prvih preglednika.</a:t>
            </a:r>
            <a:br>
              <a:rPr lang="hr-HR" dirty="0"/>
            </a:br>
            <a:r>
              <a:rPr lang="hr-HR" dirty="0"/>
              <a:t>🔹 </a:t>
            </a:r>
            <a:r>
              <a:rPr lang="hr-HR" b="1" dirty="0"/>
              <a:t>Firefox</a:t>
            </a:r>
            <a:r>
              <a:rPr lang="hr-HR" dirty="0"/>
              <a:t> – Nastao iz ostataka Netscapea, donio inovacije.</a:t>
            </a:r>
          </a:p>
          <a:p>
            <a:r>
              <a:rPr lang="hr-HR" dirty="0"/>
              <a:t>Marc Andreessen, jedan od ključnih ljudi iza Netscapea, imao je viziju dinamičnog weba, a kako bi to omogućio, bilo je potrebno razviti novi skriptni jezik koji bi radio u pregledniku.</a:t>
            </a:r>
          </a:p>
          <a:p>
            <a:r>
              <a:rPr lang="hr-HR" b="1" dirty="0"/>
              <a:t>📌 Nastanak JavaScripta</a:t>
            </a:r>
          </a:p>
          <a:p>
            <a:r>
              <a:rPr lang="hr-HR" dirty="0"/>
              <a:t>🔹 </a:t>
            </a:r>
            <a:r>
              <a:rPr lang="hr-HR" b="1" dirty="0"/>
              <a:t>1995. godine</a:t>
            </a:r>
            <a:r>
              <a:rPr lang="hr-HR" dirty="0"/>
              <a:t> – Web stranice su bile statične, a sav posao obrade podataka odvijao se na serveru.</a:t>
            </a:r>
            <a:br>
              <a:rPr lang="hr-HR" dirty="0"/>
            </a:br>
            <a:r>
              <a:rPr lang="hr-HR" dirty="0"/>
              <a:t>🔹 </a:t>
            </a:r>
            <a:r>
              <a:rPr lang="hr-HR" b="1" dirty="0"/>
              <a:t>Netscapeov tim</a:t>
            </a:r>
            <a:r>
              <a:rPr lang="hr-HR" dirty="0"/>
              <a:t> – Želio je dinamičan web s animacijama i interakcijom u pregledniku.</a:t>
            </a:r>
            <a:br>
              <a:rPr lang="hr-HR" dirty="0"/>
            </a:br>
            <a:r>
              <a:rPr lang="hr-HR" dirty="0"/>
              <a:t>🔹 </a:t>
            </a:r>
            <a:r>
              <a:rPr lang="hr-HR" b="1" dirty="0"/>
              <a:t>Brendan Eich</a:t>
            </a:r>
            <a:r>
              <a:rPr lang="hr-HR" dirty="0"/>
              <a:t> – Unajmljen da razvije skriptni jezik, kreirao </a:t>
            </a:r>
            <a:r>
              <a:rPr lang="hr-HR" b="1" dirty="0"/>
              <a:t>JavaScript za samo 10 dana</a:t>
            </a:r>
            <a:r>
              <a:rPr lang="hr-HR" dirty="0"/>
              <a:t>!</a:t>
            </a:r>
            <a:br>
              <a:rPr lang="hr-HR" dirty="0"/>
            </a:br>
            <a:r>
              <a:rPr lang="hr-HR" dirty="0"/>
              <a:t>🔹 </a:t>
            </a:r>
            <a:r>
              <a:rPr lang="hr-HR" b="1" dirty="0"/>
              <a:t>Prvotni naziv</a:t>
            </a:r>
            <a:r>
              <a:rPr lang="hr-HR" dirty="0"/>
              <a:t> – JavaScript se u početku zvao </a:t>
            </a:r>
            <a:r>
              <a:rPr lang="hr-HR" b="1" dirty="0"/>
              <a:t>LiveScript</a:t>
            </a:r>
            <a:r>
              <a:rPr lang="hr-HR" dirty="0"/>
              <a:t>, ali zbog popularnosti Jave, ime je promijenjeno.</a:t>
            </a:r>
          </a:p>
          <a:p>
            <a:r>
              <a:rPr lang="hr-HR" b="1" dirty="0"/>
              <a:t>📌 Što Se Događa Ako Isključimo JavaScript?</a:t>
            </a:r>
          </a:p>
          <a:p>
            <a:r>
              <a:rPr lang="hr-HR" dirty="0"/>
              <a:t>🔹 </a:t>
            </a:r>
            <a:r>
              <a:rPr lang="hr-HR" b="1" dirty="0"/>
              <a:t>Twitter bez JavaScripta</a:t>
            </a:r>
            <a:r>
              <a:rPr lang="hr-HR" dirty="0"/>
              <a:t> – Ne može prikazati brojač znakova kod tvitanja.</a:t>
            </a:r>
            <a:br>
              <a:rPr lang="hr-HR" dirty="0"/>
            </a:br>
            <a:r>
              <a:rPr lang="hr-HR" dirty="0"/>
              <a:t>🔹 </a:t>
            </a:r>
            <a:r>
              <a:rPr lang="hr-HR" b="1" dirty="0"/>
              <a:t>YouTube i Netflix</a:t>
            </a:r>
            <a:r>
              <a:rPr lang="hr-HR" dirty="0"/>
              <a:t> – Ne rade uopće bez JavaScripta.</a:t>
            </a:r>
            <a:br>
              <a:rPr lang="hr-HR" dirty="0"/>
            </a:br>
            <a:r>
              <a:rPr lang="hr-HR" dirty="0"/>
              <a:t>🔹 </a:t>
            </a:r>
            <a:r>
              <a:rPr lang="hr-HR" b="1" dirty="0"/>
              <a:t>New York Times bez JavaScripta</a:t>
            </a:r>
            <a:r>
              <a:rPr lang="hr-HR" dirty="0"/>
              <a:t> – Sajt se učitava bez oglasa jer su oni često temeljeni na JavaScriptu.</a:t>
            </a:r>
          </a:p>
          <a:p>
            <a:r>
              <a:rPr lang="hr-HR" dirty="0"/>
              <a:t>Ovo pokazuje koliko smo danas ovisni o JavaScriptu – bez njega, internet ne bi bio isti!</a:t>
            </a:r>
          </a:p>
          <a:p>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Instaliranje</a:t>
            </a:r>
            <a:r>
              <a:rPr lang="en-US" dirty="0"/>
              <a:t> u local</a:t>
            </a:r>
            <a:br>
              <a:rPr lang="en-US" dirty="0"/>
            </a:br>
            <a:br>
              <a:rPr lang="en-US" dirty="0"/>
            </a:br>
            <a:r>
              <a:rPr lang="en-US" b="1" i="0" dirty="0">
                <a:solidFill>
                  <a:srgbClr val="303141"/>
                </a:solidFill>
                <a:effectLst/>
                <a:latin typeface="Udemy Sans"/>
              </a:rPr>
              <a:t>1. Windows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3"/>
              </a:rPr>
              <a:t>https://sbp.enterprisedb.com/getfile.jsp?fileid=1258649</a:t>
            </a:r>
            <a:endParaRPr lang="en-US" b="0" i="0" dirty="0">
              <a:solidFill>
                <a:srgbClr val="303141"/>
              </a:solidFill>
              <a:effectLst/>
              <a:latin typeface="Udemy Sans"/>
            </a:endParaRPr>
          </a:p>
          <a:p>
            <a:pPr algn="l"/>
            <a:br>
              <a:rPr lang="en-US" b="0" i="0" dirty="0">
                <a:solidFill>
                  <a:srgbClr val="303141"/>
                </a:solidFill>
                <a:effectLst/>
                <a:latin typeface="Udemy Sans"/>
              </a:rPr>
            </a:br>
            <a:endParaRPr lang="en-US" b="0" i="0" dirty="0">
              <a:solidFill>
                <a:srgbClr val="303141"/>
              </a:solidFill>
              <a:effectLst/>
              <a:latin typeface="Udemy Sans"/>
            </a:endParaRPr>
          </a:p>
          <a:p>
            <a:pPr algn="l"/>
            <a:r>
              <a:rPr lang="en-US" b="1" i="0" dirty="0">
                <a:solidFill>
                  <a:srgbClr val="303141"/>
                </a:solidFill>
                <a:effectLst/>
                <a:latin typeface="Udemy Sans"/>
              </a:rPr>
              <a:t>1. Mac Users:</a:t>
            </a:r>
            <a:r>
              <a:rPr lang="en-US" b="0" i="0" dirty="0">
                <a:solidFill>
                  <a:srgbClr val="303141"/>
                </a:solidFill>
                <a:effectLst/>
                <a:latin typeface="Udemy Sans"/>
              </a:rPr>
              <a:t> Download the Postgres Installer here:</a:t>
            </a:r>
          </a:p>
          <a:p>
            <a:pPr algn="l"/>
            <a:r>
              <a:rPr lang="en-US" b="0" i="0" dirty="0">
                <a:solidFill>
                  <a:srgbClr val="6D28D2"/>
                </a:solidFill>
                <a:effectLst/>
                <a:latin typeface="Udemy Sans"/>
                <a:hlinkClick r:id="rId4"/>
              </a:rPr>
              <a:t>https://sbp.enterprisedb.com/getfile.jsp?fileid=1258653</a:t>
            </a:r>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endParaRPr lang="en-US" b="0" i="0" dirty="0">
              <a:solidFill>
                <a:srgbClr val="6D28D2"/>
              </a:solidFill>
              <a:effectLst/>
              <a:latin typeface="Udemy Sans"/>
            </a:endParaRPr>
          </a:p>
          <a:p>
            <a:pPr algn="l"/>
            <a:r>
              <a:rPr lang="en-US" b="0" i="0" dirty="0">
                <a:solidFill>
                  <a:srgbClr val="303141"/>
                </a:solidFill>
                <a:effectLst/>
                <a:latin typeface="Udemy Sans"/>
              </a:rPr>
              <a:t>https://www.postgresql.org/docs/current/datatype.html</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98941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3168457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12.3.2025.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DATABASES</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723128" y="3349202"/>
            <a:ext cx="6145618" cy="369332"/>
          </a:xfrm>
          <a:prstGeom prst="rect">
            <a:avLst/>
          </a:prstGeom>
          <a:noFill/>
        </p:spPr>
        <p:txBody>
          <a:bodyPr wrap="square">
            <a:spAutoFit/>
          </a:bodyPr>
          <a:lstStyle/>
          <a:p>
            <a:r>
              <a:rPr lang="en-US" dirty="0"/>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00477" y="2141969"/>
            <a:ext cx="1304925" cy="752475"/>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900477" y="3148106"/>
            <a:ext cx="2743200" cy="771525"/>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10021797" y="3310031"/>
            <a:ext cx="1590675" cy="609600"/>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723128" y="2221253"/>
            <a:ext cx="6145618" cy="369332"/>
          </a:xfrm>
          <a:prstGeom prst="rect">
            <a:avLst/>
          </a:prstGeom>
          <a:noFill/>
        </p:spPr>
        <p:txBody>
          <a:bodyPr wrap="square">
            <a:spAutoFit/>
          </a:bodyPr>
          <a:lstStyle/>
          <a:p>
            <a:r>
              <a:rPr lang="en-US" dirty="0"/>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783712" y="4572663"/>
            <a:ext cx="2629786" cy="369332"/>
          </a:xfrm>
          <a:prstGeom prst="rect">
            <a:avLst/>
          </a:prstGeom>
          <a:noFill/>
        </p:spPr>
        <p:txBody>
          <a:bodyPr wrap="square">
            <a:spAutoFit/>
          </a:bodyPr>
          <a:lstStyle/>
          <a:p>
            <a:r>
              <a:rPr lang="hr-HR" dirty="0"/>
              <a:t>👉 </a:t>
            </a:r>
            <a:r>
              <a:rPr lang="hr-HR" dirty="0" err="1"/>
              <a:t>Delete</a:t>
            </a:r>
            <a:r>
              <a:rPr lang="hr-HR" dirty="0"/>
              <a:t>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869271" y="4475270"/>
            <a:ext cx="1790700" cy="533400"/>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960660" y="4506660"/>
            <a:ext cx="1514475" cy="400050"/>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783712" y="5426792"/>
            <a:ext cx="6089077" cy="369332"/>
          </a:xfrm>
          <a:prstGeom prst="rect">
            <a:avLst/>
          </a:prstGeom>
          <a:noFill/>
        </p:spPr>
        <p:txBody>
          <a:bodyPr wrap="square">
            <a:spAutoFit/>
          </a:bodyPr>
          <a:lstStyle/>
          <a:p>
            <a:r>
              <a:rPr lang="en-US" dirty="0"/>
              <a:t>👉 How to delete ALL data but keep the table?</a:t>
            </a:r>
            <a:endParaRPr lang="hr-HR" dirty="0"/>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783546" y="5366166"/>
            <a:ext cx="1962150" cy="438150"/>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021797" y="2778774"/>
            <a:ext cx="1064715" cy="369332"/>
          </a:xfrm>
          <a:prstGeom prst="rect">
            <a:avLst/>
          </a:prstGeom>
          <a:noFill/>
        </p:spPr>
        <p:txBody>
          <a:bodyPr wrap="none" rtlCol="0">
            <a:spAutoFit/>
          </a:bodyPr>
          <a:lstStyle/>
          <a:p>
            <a:r>
              <a:rPr lang="en-US" dirty="0"/>
              <a:t>Caution!!</a:t>
            </a:r>
            <a:endParaRPr lang="hr-HR"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9960660" y="4051526"/>
            <a:ext cx="1064715" cy="369332"/>
          </a:xfrm>
          <a:prstGeom prst="rect">
            <a:avLst/>
          </a:prstGeom>
          <a:noFill/>
        </p:spPr>
        <p:txBody>
          <a:bodyPr wrap="none" rtlCol="0">
            <a:spAutoFit/>
          </a:bodyPr>
          <a:lstStyle/>
          <a:p>
            <a:r>
              <a:rPr lang="en-US" dirty="0"/>
              <a:t>Caution!!</a:t>
            </a:r>
            <a:endParaRPr lang="hr-HR" dirty="0"/>
          </a:p>
        </p:txBody>
      </p:sp>
    </p:spTree>
    <p:extLst>
      <p:ext uri="{BB962C8B-B14F-4D97-AF65-F5344CB8AC3E}">
        <p14:creationId xmlns:p14="http://schemas.microsoft.com/office/powerpoint/2010/main" val="258499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537970"/>
            <a:ext cx="6145618" cy="646331"/>
          </a:xfrm>
          <a:prstGeom prst="rect">
            <a:avLst/>
          </a:prstGeom>
          <a:noFill/>
        </p:spPr>
        <p:txBody>
          <a:bodyPr wrap="square">
            <a:spAutoFit/>
          </a:bodyPr>
          <a:lstStyle/>
          <a:p>
            <a:r>
              <a:rPr lang="en-US" dirty="0"/>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369332"/>
          </a:xfrm>
          <a:prstGeom prst="rect">
            <a:avLst/>
          </a:prstGeom>
          <a:noFill/>
        </p:spPr>
        <p:txBody>
          <a:bodyPr wrap="square">
            <a:spAutoFit/>
          </a:bodyPr>
          <a:lstStyle/>
          <a:p>
            <a:r>
              <a:rPr lang="en-US" dirty="0"/>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4196123" y="5080663"/>
            <a:ext cx="4314825" cy="533400"/>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6755266" y="2515531"/>
            <a:ext cx="5258209" cy="1158169"/>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9BA1C3FE-741B-1599-D414-96EA959BE632}"/>
              </a:ext>
            </a:extLst>
          </p:cNvPr>
          <p:cNvSpPr txBox="1"/>
          <p:nvPr/>
        </p:nvSpPr>
        <p:spPr>
          <a:xfrm>
            <a:off x="676254" y="3580648"/>
            <a:ext cx="6145618" cy="2308324"/>
          </a:xfrm>
          <a:prstGeom prst="rect">
            <a:avLst/>
          </a:prstGeom>
          <a:noFill/>
        </p:spPr>
        <p:txBody>
          <a:bodyPr wrap="square">
            <a:spAutoFit/>
          </a:bodyPr>
          <a:lstStyle/>
          <a:p>
            <a:r>
              <a:rPr lang="en-US" dirty="0"/>
              <a:t>There are different types of JOINS in SQL:
👉 INNER JOIN – Joins only those rows that have a match in both tables.
👉 LEFT JOIN – Includes all rows from the left table and only matching ones from the right.
👉 RIGHT JOIN – The opposite of LEFT JOIN.
👉 FULL JOIN – Returns all rows from both tables, regardless of match.</a:t>
            </a:r>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923330"/>
          </a:xfrm>
          <a:prstGeom prst="rect">
            <a:avLst/>
          </a:prstGeom>
          <a:noFill/>
        </p:spPr>
        <p:txBody>
          <a:bodyPr wrap="square">
            <a:spAutoFit/>
          </a:bodyPr>
          <a:lstStyle/>
          <a:p>
            <a:r>
              <a:rPr lang="en-US" dirty="0"/>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6859639" y="2452709"/>
            <a:ext cx="4920438" cy="545836"/>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6821872" y="3140858"/>
            <a:ext cx="4920438" cy="490557"/>
          </a:xfrm>
          <a:prstGeom prst="rect">
            <a:avLst/>
          </a:prstGeom>
        </p:spPr>
      </p:pic>
      <p:grpSp>
        <p:nvGrpSpPr>
          <p:cNvPr id="8" name="Group 7">
            <a:extLst>
              <a:ext uri="{FF2B5EF4-FFF2-40B4-BE49-F238E27FC236}">
                <a16:creationId xmlns:a16="http://schemas.microsoft.com/office/drawing/2014/main" id="{8C5AFAEC-E488-0A84-C943-69D41CABCD83}"/>
              </a:ext>
            </a:extLst>
          </p:cNvPr>
          <p:cNvGrpSpPr/>
          <p:nvPr/>
        </p:nvGrpSpPr>
        <p:grpSpPr>
          <a:xfrm>
            <a:off x="6777006" y="4291325"/>
            <a:ext cx="5311128" cy="859675"/>
            <a:chOff x="6820620" y="3241822"/>
            <a:chExt cx="5311128" cy="859675"/>
          </a:xfrm>
        </p:grpSpPr>
        <p:pic>
          <p:nvPicPr>
            <p:cNvPr id="9" name="Picture 8">
              <a:extLst>
                <a:ext uri="{FF2B5EF4-FFF2-40B4-BE49-F238E27FC236}">
                  <a16:creationId xmlns:a16="http://schemas.microsoft.com/office/drawing/2014/main" id="{01D83EF2-EE54-2F6D-E136-E2B4BA706250}"/>
                </a:ext>
              </a:extLst>
            </p:cNvPr>
            <p:cNvPicPr>
              <a:picLocks noChangeAspect="1"/>
            </p:cNvPicPr>
            <p:nvPr/>
          </p:nvPicPr>
          <p:blipFill>
            <a:blip r:embed="rId5"/>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564DAB3A-50F5-3D79-4B63-4B9627CD3ECF}"/>
                </a:ext>
              </a:extLst>
            </p:cNvPr>
            <p:cNvPicPr>
              <a:picLocks noChangeAspect="1"/>
            </p:cNvPicPr>
            <p:nvPr/>
          </p:nvPicPr>
          <p:blipFill>
            <a:blip r:embed="rId6"/>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3190DD3E-A825-BA3F-21C5-BB174C1B6CA9}"/>
                </a:ext>
              </a:extLst>
            </p:cNvPr>
            <p:cNvPicPr>
              <a:picLocks noChangeAspect="1"/>
            </p:cNvPicPr>
            <p:nvPr/>
          </p:nvPicPr>
          <p:blipFill>
            <a:blip r:embed="rId7"/>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FEB946BD-EEDC-2BB4-34CC-6828948928B8}"/>
                </a:ext>
              </a:extLst>
            </p:cNvPr>
            <p:cNvPicPr>
              <a:picLocks noChangeAspect="1"/>
            </p:cNvPicPr>
            <p:nvPr/>
          </p:nvPicPr>
          <p:blipFill>
            <a:blip r:embed="rId8"/>
            <a:stretch>
              <a:fillRect/>
            </a:stretch>
          </p:blipFill>
          <p:spPr>
            <a:xfrm>
              <a:off x="10567820" y="3241822"/>
              <a:ext cx="1563928" cy="859675"/>
            </a:xfrm>
            <a:prstGeom prst="rect">
              <a:avLst/>
            </a:prstGeom>
          </p:spPr>
        </p:pic>
      </p:grpSp>
    </p:spTree>
    <p:extLst>
      <p:ext uri="{BB962C8B-B14F-4D97-AF65-F5344CB8AC3E}">
        <p14:creationId xmlns:p14="http://schemas.microsoft.com/office/powerpoint/2010/main" val="143143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3932237"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5697057" y="2500312"/>
            <a:ext cx="6305550" cy="619125"/>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5697057" y="3931167"/>
            <a:ext cx="6286500" cy="590550"/>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940684" y="1919566"/>
            <a:ext cx="8860465" cy="646331"/>
          </a:xfrm>
          <a:prstGeom prst="rect">
            <a:avLst/>
          </a:prstGeom>
          <a:noFill/>
        </p:spPr>
        <p:txBody>
          <a:bodyPr wrap="square">
            <a:spAutoFit/>
          </a:bodyPr>
          <a:lstStyle/>
          <a:p>
            <a:r>
              <a:rPr lang="en-US" dirty="0"/>
              <a:t>👉 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981442" y="3268639"/>
            <a:ext cx="8860465" cy="523220"/>
          </a:xfrm>
          <a:prstGeom prst="rect">
            <a:avLst/>
          </a:prstGeom>
          <a:noFill/>
        </p:spPr>
        <p:txBody>
          <a:bodyPr wrap="square">
            <a:spAutoFit/>
          </a:bodyPr>
          <a:lstStyle/>
          <a:p>
            <a:r>
              <a:rPr lang="en-US" sz="1400" dirty="0"/>
              <a:t>This relationship means that one row in one table corresponds exactly to one row in another table.</a:t>
            </a:r>
            <a:br>
              <a:rPr lang="en-US" sz="1400" dirty="0"/>
            </a:br>
            <a:r>
              <a:rPr lang="en-US" sz="1400" dirty="0"/>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906089" y="4417035"/>
            <a:ext cx="3838575" cy="1590675"/>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2405492" y="4359794"/>
            <a:ext cx="3804594" cy="1705155"/>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0D5CFF8E-3650-8DFD-D394-44CEAB6E2C38}"/>
              </a:ext>
            </a:extLst>
          </p:cNvPr>
          <p:cNvSpPr txBox="1"/>
          <p:nvPr/>
        </p:nvSpPr>
        <p:spPr>
          <a:xfrm>
            <a:off x="1160098" y="1959710"/>
            <a:ext cx="10008781" cy="923330"/>
          </a:xfrm>
          <a:prstGeom prst="rect">
            <a:avLst/>
          </a:prstGeom>
          <a:noFill/>
        </p:spPr>
        <p:txBody>
          <a:bodyPr wrap="square">
            <a:spAutoFit/>
          </a:bodyPr>
          <a:lstStyle/>
          <a:p>
            <a:r>
              <a:rPr lang="hr-HR" dirty="0"/>
              <a:t>👉</a:t>
            </a:r>
            <a:r>
              <a:rPr lang="en-US" dirty="0"/>
              <a:t> </a:t>
            </a:r>
            <a:r>
              <a:rPr lang="hr-HR" dirty="0"/>
              <a:t>Ovaj odnos znači da </a:t>
            </a:r>
            <a:r>
              <a:rPr lang="hr-HR" b="1" dirty="0"/>
              <a:t>jedan redak u jednoj tablici odgovara točno jednom retku u drugoj tablici</a:t>
            </a:r>
            <a:r>
              <a:rPr lang="hr-HR" dirty="0"/>
              <a:t>.</a:t>
            </a:r>
            <a:br>
              <a:rPr lang="hr-HR" dirty="0"/>
            </a:br>
            <a:r>
              <a:rPr lang="hr-HR" dirty="0"/>
              <a:t>Koristi se </a:t>
            </a:r>
            <a:r>
              <a:rPr lang="hr-HR" b="1" dirty="0"/>
              <a:t>za </a:t>
            </a:r>
            <a:r>
              <a:rPr lang="hr-HR" b="1" dirty="0" err="1"/>
              <a:t>modularizaciju</a:t>
            </a:r>
            <a:r>
              <a:rPr lang="hr-HR" b="1" dirty="0"/>
              <a:t> baze</a:t>
            </a:r>
            <a:r>
              <a:rPr lang="hr-HR" dirty="0"/>
              <a:t> i izbjegavanje prevelikih tablica s previše stupaca.</a:t>
            </a:r>
            <a:endParaRPr lang="en-US" dirty="0"/>
          </a:p>
        </p:txBody>
      </p:sp>
      <p:pic>
        <p:nvPicPr>
          <p:cNvPr id="4" name="Picture 3">
            <a:extLst>
              <a:ext uri="{FF2B5EF4-FFF2-40B4-BE49-F238E27FC236}">
                <a16:creationId xmlns:a16="http://schemas.microsoft.com/office/drawing/2014/main" id="{3F7A3934-611B-AC53-1060-E66746AAC999}"/>
              </a:ext>
            </a:extLst>
          </p:cNvPr>
          <p:cNvPicPr>
            <a:picLocks noChangeAspect="1"/>
          </p:cNvPicPr>
          <p:nvPr/>
        </p:nvPicPr>
        <p:blipFill>
          <a:blip r:embed="rId3"/>
          <a:stretch>
            <a:fillRect/>
          </a:stretch>
        </p:blipFill>
        <p:spPr>
          <a:xfrm>
            <a:off x="1273511" y="2999716"/>
            <a:ext cx="3212805" cy="1331361"/>
          </a:xfrm>
          <a:prstGeom prst="rect">
            <a:avLst/>
          </a:prstGeom>
        </p:spPr>
      </p:pic>
      <p:pic>
        <p:nvPicPr>
          <p:cNvPr id="5" name="Picture 4">
            <a:extLst>
              <a:ext uri="{FF2B5EF4-FFF2-40B4-BE49-F238E27FC236}">
                <a16:creationId xmlns:a16="http://schemas.microsoft.com/office/drawing/2014/main" id="{8D1E6623-EFD1-8203-E52D-832C8C8B13C4}"/>
              </a:ext>
            </a:extLst>
          </p:cNvPr>
          <p:cNvPicPr>
            <a:picLocks noChangeAspect="1"/>
          </p:cNvPicPr>
          <p:nvPr/>
        </p:nvPicPr>
        <p:blipFill>
          <a:blip r:embed="rId4"/>
          <a:stretch>
            <a:fillRect/>
          </a:stretch>
        </p:blipFill>
        <p:spPr>
          <a:xfrm>
            <a:off x="6480385" y="2999716"/>
            <a:ext cx="3939316" cy="734343"/>
          </a:xfrm>
          <a:prstGeom prst="rect">
            <a:avLst/>
          </a:prstGeom>
        </p:spPr>
      </p:pic>
      <p:pic>
        <p:nvPicPr>
          <p:cNvPr id="8" name="Picture 7">
            <a:extLst>
              <a:ext uri="{FF2B5EF4-FFF2-40B4-BE49-F238E27FC236}">
                <a16:creationId xmlns:a16="http://schemas.microsoft.com/office/drawing/2014/main" id="{F6DD0BD7-77F6-DBD5-94F0-3FBD296E1A99}"/>
              </a:ext>
            </a:extLst>
          </p:cNvPr>
          <p:cNvPicPr>
            <a:picLocks noChangeAspect="1"/>
          </p:cNvPicPr>
          <p:nvPr/>
        </p:nvPicPr>
        <p:blipFill>
          <a:blip r:embed="rId5"/>
          <a:stretch>
            <a:fillRect/>
          </a:stretch>
        </p:blipFill>
        <p:spPr>
          <a:xfrm>
            <a:off x="6480385" y="4101218"/>
            <a:ext cx="3600450" cy="762000"/>
          </a:xfrm>
          <a:prstGeom prst="rect">
            <a:avLst/>
          </a:prstGeom>
        </p:spPr>
      </p:pic>
      <p:pic>
        <p:nvPicPr>
          <p:cNvPr id="10" name="Picture 9">
            <a:extLst>
              <a:ext uri="{FF2B5EF4-FFF2-40B4-BE49-F238E27FC236}">
                <a16:creationId xmlns:a16="http://schemas.microsoft.com/office/drawing/2014/main" id="{7DE0EF87-D641-C169-7D81-092AE0C6F368}"/>
              </a:ext>
            </a:extLst>
          </p:cNvPr>
          <p:cNvPicPr>
            <a:picLocks noChangeAspect="1"/>
          </p:cNvPicPr>
          <p:nvPr/>
        </p:nvPicPr>
        <p:blipFill>
          <a:blip r:embed="rId6"/>
          <a:stretch>
            <a:fillRect/>
          </a:stretch>
        </p:blipFill>
        <p:spPr>
          <a:xfrm>
            <a:off x="6480385" y="5230377"/>
            <a:ext cx="4597183" cy="779639"/>
          </a:xfrm>
          <a:prstGeom prst="rect">
            <a:avLst/>
          </a:prstGeom>
        </p:spPr>
      </p:pic>
      <p:pic>
        <p:nvPicPr>
          <p:cNvPr id="13" name="Picture 12">
            <a:extLst>
              <a:ext uri="{FF2B5EF4-FFF2-40B4-BE49-F238E27FC236}">
                <a16:creationId xmlns:a16="http://schemas.microsoft.com/office/drawing/2014/main" id="{2A42497B-75CD-04FF-1411-75831DD4996E}"/>
              </a:ext>
            </a:extLst>
          </p:cNvPr>
          <p:cNvPicPr>
            <a:picLocks noChangeAspect="1"/>
          </p:cNvPicPr>
          <p:nvPr/>
        </p:nvPicPr>
        <p:blipFill>
          <a:blip r:embed="rId7"/>
          <a:stretch>
            <a:fillRect/>
          </a:stretch>
        </p:blipFill>
        <p:spPr>
          <a:xfrm>
            <a:off x="1273511" y="4873625"/>
            <a:ext cx="3557588" cy="1619250"/>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creating these tables in PostgreSQL on your own and testing the JOIN query!
</a:t>
            </a:r>
            <a:br>
              <a:rPr lang="en-US" sz="2400" dirty="0"/>
            </a:br>
            <a:r>
              <a:rPr lang="en-US" sz="2400" dirty="0"/>
              <a:t>✔ You can add more students and their contacts.</a:t>
            </a:r>
            <a:br>
              <a:rPr lang="en-US" sz="2400" dirty="0"/>
            </a:br>
            <a:r>
              <a:rPr lang="en-US" sz="2400" dirty="0"/>
              <a:t>✔ You can experiment with adding new attributes to your tables.</a:t>
            </a:r>
            <a:endParaRPr lang="hr-HR" sz="2400" dirty="0"/>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6980162" y="2271588"/>
            <a:ext cx="3212805" cy="1331361"/>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6609739" y="4034966"/>
            <a:ext cx="4597183" cy="779639"/>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646331"/>
          </a:xfrm>
          <a:prstGeom prst="rect">
            <a:avLst/>
          </a:prstGeom>
          <a:noFill/>
        </p:spPr>
        <p:txBody>
          <a:bodyPr wrap="square">
            <a:spAutoFit/>
          </a:bodyPr>
          <a:lstStyle/>
          <a:p>
            <a:r>
              <a:rPr lang="en-US" dirty="0"/>
              <a:t>👉 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1359195" y="3515385"/>
            <a:ext cx="4374946" cy="178189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954107"/>
          </a:xfrm>
          <a:prstGeom prst="rect">
            <a:avLst/>
          </a:prstGeom>
          <a:noFill/>
        </p:spPr>
        <p:txBody>
          <a:bodyPr wrap="square">
            <a:spAutoFit/>
          </a:bodyPr>
          <a:lstStyle/>
          <a:p>
            <a:r>
              <a:rPr lang="en-US" sz="1400" dirty="0"/>
              <a:t>💡 Real-life examples:</a:t>
            </a:r>
            <a:br>
              <a:rPr lang="en-US" sz="1400" dirty="0"/>
            </a:br>
            <a:r>
              <a:rPr lang="en-US" sz="1400" dirty="0"/>
              <a:t>✔ One student can submit multiple homework.</a:t>
            </a:r>
            <a:br>
              <a:rPr lang="en-US" sz="1400" dirty="0"/>
            </a:br>
            <a:r>
              <a:rPr lang="en-US" sz="1400" dirty="0"/>
              <a:t>✔ One customer can make multiple orders.</a:t>
            </a:r>
            <a:br>
              <a:rPr lang="en-US" sz="1400" dirty="0"/>
            </a:br>
            <a:r>
              <a:rPr lang="en-US" sz="1400" dirty="0"/>
              <a:t>✔ One author can write multiple books.</a:t>
            </a:r>
            <a:endParaRPr lang="hr-HR" sz="1400" dirty="0"/>
          </a:p>
        </p:txBody>
      </p:sp>
    </p:spTree>
    <p:extLst>
      <p:ext uri="{BB962C8B-B14F-4D97-AF65-F5344CB8AC3E}">
        <p14:creationId xmlns:p14="http://schemas.microsoft.com/office/powerpoint/2010/main" val="319136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81C35B65-9D99-85A3-BF13-6F382756D878}"/>
              </a:ext>
            </a:extLst>
          </p:cNvPr>
          <p:cNvSpPr txBox="1"/>
          <p:nvPr/>
        </p:nvSpPr>
        <p:spPr>
          <a:xfrm>
            <a:off x="933228" y="2617745"/>
            <a:ext cx="1945758" cy="369332"/>
          </a:xfrm>
          <a:prstGeom prst="rect">
            <a:avLst/>
          </a:prstGeom>
          <a:noFill/>
        </p:spPr>
        <p:txBody>
          <a:bodyPr wrap="square">
            <a:spAutoFit/>
          </a:bodyPr>
          <a:lstStyle/>
          <a:p>
            <a:r>
              <a:rPr lang="hr-HR"/>
              <a:t>Creating Tables</a:t>
            </a:r>
            <a:endParaRPr lang="hr-HR" dirty="0"/>
          </a:p>
        </p:txBody>
      </p:sp>
      <p:sp>
        <p:nvSpPr>
          <p:cNvPr id="4" name="TextBox 3">
            <a:extLst>
              <a:ext uri="{FF2B5EF4-FFF2-40B4-BE49-F238E27FC236}">
                <a16:creationId xmlns:a16="http://schemas.microsoft.com/office/drawing/2014/main" id="{6E69E692-514D-D3F8-9FCC-4B056FADCE96}"/>
              </a:ext>
            </a:extLst>
          </p:cNvPr>
          <p:cNvSpPr txBox="1"/>
          <p:nvPr/>
        </p:nvSpPr>
        <p:spPr>
          <a:xfrm>
            <a:off x="4838700" y="2573141"/>
            <a:ext cx="2514599" cy="369332"/>
          </a:xfrm>
          <a:prstGeom prst="rect">
            <a:avLst/>
          </a:prstGeom>
          <a:noFill/>
        </p:spPr>
        <p:txBody>
          <a:bodyPr wrap="square">
            <a:spAutoFit/>
          </a:bodyPr>
          <a:lstStyle/>
          <a:p>
            <a:r>
              <a:rPr lang="hr-HR" dirty="0" err="1"/>
              <a:t>Inserting</a:t>
            </a:r>
            <a:r>
              <a:rPr lang="hr-HR" dirty="0"/>
              <a:t> data</a:t>
            </a:r>
          </a:p>
        </p:txBody>
      </p:sp>
      <p:sp>
        <p:nvSpPr>
          <p:cNvPr id="5" name="TextBox 4">
            <a:extLst>
              <a:ext uri="{FF2B5EF4-FFF2-40B4-BE49-F238E27FC236}">
                <a16:creationId xmlns:a16="http://schemas.microsoft.com/office/drawing/2014/main" id="{CF036DA6-EF26-BDE8-F9A4-ACBA033D4D10}"/>
              </a:ext>
            </a:extLst>
          </p:cNvPr>
          <p:cNvSpPr txBox="1"/>
          <p:nvPr/>
        </p:nvSpPr>
        <p:spPr>
          <a:xfrm>
            <a:off x="8071815" y="2596668"/>
            <a:ext cx="3955312" cy="369332"/>
          </a:xfrm>
          <a:prstGeom prst="rect">
            <a:avLst/>
          </a:prstGeom>
          <a:noFill/>
        </p:spPr>
        <p:txBody>
          <a:bodyPr wrap="square">
            <a:spAutoFit/>
          </a:bodyPr>
          <a:lstStyle/>
          <a:p>
            <a:r>
              <a:rPr lang="pl-PL" dirty="0"/>
              <a:t>Retrieving data from INNER JOIN</a:t>
            </a:r>
            <a:endParaRPr lang="hr-HR" dirty="0"/>
          </a:p>
        </p:txBody>
      </p:sp>
      <p:pic>
        <p:nvPicPr>
          <p:cNvPr id="10" name="Picture 9">
            <a:extLst>
              <a:ext uri="{FF2B5EF4-FFF2-40B4-BE49-F238E27FC236}">
                <a16:creationId xmlns:a16="http://schemas.microsoft.com/office/drawing/2014/main" id="{50B5E660-74FA-453E-3EE4-B3E503C05B92}"/>
              </a:ext>
            </a:extLst>
          </p:cNvPr>
          <p:cNvPicPr>
            <a:picLocks noChangeAspect="1"/>
          </p:cNvPicPr>
          <p:nvPr/>
        </p:nvPicPr>
        <p:blipFill>
          <a:blip r:embed="rId3"/>
          <a:stretch>
            <a:fillRect/>
          </a:stretch>
        </p:blipFill>
        <p:spPr>
          <a:xfrm>
            <a:off x="342481" y="3153564"/>
            <a:ext cx="2598727" cy="1860627"/>
          </a:xfrm>
          <a:prstGeom prst="rect">
            <a:avLst/>
          </a:prstGeom>
        </p:spPr>
      </p:pic>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4"/>
          <a:stretch>
            <a:fillRect/>
          </a:stretch>
        </p:blipFill>
        <p:spPr>
          <a:xfrm>
            <a:off x="7760740" y="3103909"/>
            <a:ext cx="4226450" cy="563052"/>
          </a:xfrm>
          <a:prstGeom prst="rect">
            <a:avLst/>
          </a:prstGeom>
        </p:spPr>
      </p:pic>
      <p:pic>
        <p:nvPicPr>
          <p:cNvPr id="14" name="Picture 13">
            <a:extLst>
              <a:ext uri="{FF2B5EF4-FFF2-40B4-BE49-F238E27FC236}">
                <a16:creationId xmlns:a16="http://schemas.microsoft.com/office/drawing/2014/main" id="{199BBC97-942B-F9DF-F008-97AEBC0A8565}"/>
              </a:ext>
            </a:extLst>
          </p:cNvPr>
          <p:cNvPicPr>
            <a:picLocks noChangeAspect="1"/>
          </p:cNvPicPr>
          <p:nvPr/>
        </p:nvPicPr>
        <p:blipFill>
          <a:blip r:embed="rId5"/>
          <a:stretch>
            <a:fillRect/>
          </a:stretch>
        </p:blipFill>
        <p:spPr>
          <a:xfrm>
            <a:off x="4230238" y="3103909"/>
            <a:ext cx="2786109" cy="1265156"/>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6"/>
          <a:stretch>
            <a:fillRect/>
          </a:stretch>
        </p:blipFill>
        <p:spPr>
          <a:xfrm>
            <a:off x="7760740" y="3938872"/>
            <a:ext cx="3979591" cy="770614"/>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369332"/>
          </a:xfrm>
          <a:prstGeom prst="rect">
            <a:avLst/>
          </a:prstGeom>
          <a:noFill/>
        </p:spPr>
        <p:txBody>
          <a:bodyPr wrap="square">
            <a:spAutoFit/>
          </a:bodyPr>
          <a:lstStyle/>
          <a:p>
            <a:r>
              <a:rPr lang="hr-HR"/>
              <a:t>Select only specific data</a:t>
            </a:r>
            <a:endParaRPr lang="hr-HR" dirty="0"/>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84271" y="2934324"/>
            <a:ext cx="4089895" cy="787742"/>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84271" y="4207460"/>
            <a:ext cx="4509181" cy="674334"/>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Databases allow us to store data permanently and that it can be retrieved as needed.
👉 No database, After rebooting, all data is deleted and returned to its initial state
👉Because the data is stored in temporary memory (RAM).</a:t>
            </a:r>
            <a:endParaRPr lang="hr-HR" dirty="0"/>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There are two main types of databases:
</a:t>
            </a:r>
            <a:br>
              <a:rPr lang="en-US" dirty="0"/>
            </a:br>
            <a:r>
              <a:rPr lang="en-US" dirty="0"/>
              <a:t>✔ </a:t>
            </a:r>
            <a:r>
              <a:rPr lang="en-US" b="1" dirty="0"/>
              <a:t>SQL databases </a:t>
            </a:r>
            <a:r>
              <a:rPr lang="en-US" dirty="0"/>
              <a:t>– relational (structured)
</a:t>
            </a:r>
            <a:br>
              <a:rPr lang="en-US" dirty="0"/>
            </a:br>
            <a:r>
              <a:rPr lang="en-US" dirty="0"/>
              <a:t>✔ </a:t>
            </a:r>
            <a:r>
              <a:rPr lang="en-US" b="1" dirty="0"/>
              <a:t>NoSQL databases </a:t>
            </a:r>
            <a:r>
              <a:rPr lang="en-US" dirty="0"/>
              <a:t>are non-relational (no strict structure)</a:t>
            </a:r>
            <a:endParaRPr lang="hr-HR" dirty="0"/>
          </a:p>
        </p:txBody>
      </p:sp>
    </p:spTree>
    <p:extLst>
      <p:ext uri="{BB962C8B-B14F-4D97-AF65-F5344CB8AC3E}">
        <p14:creationId xmlns:p14="http://schemas.microsoft.com/office/powerpoint/2010/main" val="176795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DATABASES – EXERCISE 3</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a:t>
            </a:r>
            <a:br>
              <a:rPr lang="en-US" sz="2400" dirty="0"/>
            </a:br>
            <a:br>
              <a:rPr lang="en-US" sz="2400" dirty="0"/>
            </a:br>
            <a:r>
              <a:rPr lang="en-US" sz="2400" dirty="0"/>
              <a:t>✔ You can add more students and more assignments.</a:t>
            </a:r>
            <a:br>
              <a:rPr lang="en-US" sz="2400" dirty="0"/>
            </a:br>
            <a:r>
              <a:rPr lang="en-US" sz="2400" dirty="0"/>
              <a:t>✔ You can experiment with adding new attributes to tables (e.g., assignment date).</a:t>
            </a:r>
            <a:endParaRPr lang="hr-HR" sz="2400" dirty="0"/>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436190" y="2883071"/>
            <a:ext cx="4374946" cy="1781893"/>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550252" y="3508653"/>
            <a:ext cx="4082902" cy="1815882"/>
          </a:xfrm>
          <a:prstGeom prst="rect">
            <a:avLst/>
          </a:prstGeom>
          <a:noFill/>
        </p:spPr>
        <p:txBody>
          <a:bodyPr wrap="square">
            <a:spAutoFit/>
          </a:bodyPr>
          <a:lstStyle/>
          <a:p>
            <a:r>
              <a:rPr lang="en-US" sz="1400" dirty="0"/>
              <a:t>💡 Real-life examples:</a:t>
            </a:r>
            <a:br>
              <a:rPr lang="en-US" sz="1400" dirty="0"/>
            </a:br>
            <a:r>
              <a:rPr lang="en-US" sz="1400" dirty="0"/>
              <a:t>✔ A student can be enrolled in multiple courses, and each course has multiple students.</a:t>
            </a:r>
            <a:br>
              <a:rPr lang="en-US" sz="1400" dirty="0"/>
            </a:br>
            <a:r>
              <a:rPr lang="en-US" sz="1400" dirty="0"/>
              <a:t>✔ Customers can purchase multiple products, and each product can be purchased from multiple customers.</a:t>
            </a:r>
            <a:br>
              <a:rPr lang="en-US" sz="1400" dirty="0"/>
            </a:br>
            <a:r>
              <a:rPr lang="en-US" sz="1400" dirty="0"/>
              <a:t>✔ Authors can write multiple books, and each book can have multiple authors.</a:t>
            </a:r>
            <a:endParaRPr lang="hr-HR" sz="1400" dirty="0"/>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841137" y="3121671"/>
            <a:ext cx="3067050" cy="2476500"/>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369332"/>
          </a:xfrm>
          <a:prstGeom prst="rect">
            <a:avLst/>
          </a:prstGeom>
          <a:noFill/>
        </p:spPr>
        <p:txBody>
          <a:bodyPr wrap="square">
            <a:spAutoFit/>
          </a:bodyPr>
          <a:lstStyle/>
          <a:p>
            <a:r>
              <a:rPr lang="hr-HR" dirty="0" err="1"/>
              <a:t>Creating</a:t>
            </a:r>
            <a:r>
              <a:rPr lang="hr-HR" dirty="0"/>
              <a:t> </a:t>
            </a:r>
            <a:r>
              <a:rPr lang="hr-HR" dirty="0" err="1"/>
              <a:t>Tables</a:t>
            </a:r>
            <a:endParaRPr lang="hr-HR" dirty="0"/>
          </a:p>
        </p:txBody>
      </p:sp>
      <p:sp>
        <p:nvSpPr>
          <p:cNvPr id="7" name="TextBox 6">
            <a:extLst>
              <a:ext uri="{FF2B5EF4-FFF2-40B4-BE49-F238E27FC236}">
                <a16:creationId xmlns:a16="http://schemas.microsoft.com/office/drawing/2014/main" id="{E0484E63-29FF-6498-E0E7-B8C6862AF0BF}"/>
              </a:ext>
            </a:extLst>
          </p:cNvPr>
          <p:cNvSpPr txBox="1"/>
          <p:nvPr/>
        </p:nvSpPr>
        <p:spPr>
          <a:xfrm>
            <a:off x="5006596" y="2979045"/>
            <a:ext cx="2514599" cy="369332"/>
          </a:xfrm>
          <a:prstGeom prst="rect">
            <a:avLst/>
          </a:prstGeom>
          <a:noFill/>
        </p:spPr>
        <p:txBody>
          <a:bodyPr wrap="square">
            <a:spAutoFit/>
          </a:bodyPr>
          <a:lstStyle/>
          <a:p>
            <a:r>
              <a:rPr lang="hr-HR" dirty="0" err="1"/>
              <a:t>Inserting</a:t>
            </a:r>
            <a:r>
              <a:rPr lang="hr-HR" dirty="0"/>
              <a:t> data</a:t>
            </a:r>
          </a:p>
        </p:txBody>
      </p:sp>
      <p:sp>
        <p:nvSpPr>
          <p:cNvPr id="8" name="TextBox 7">
            <a:extLst>
              <a:ext uri="{FF2B5EF4-FFF2-40B4-BE49-F238E27FC236}">
                <a16:creationId xmlns:a16="http://schemas.microsoft.com/office/drawing/2014/main" id="{C8BE1C76-4BDA-CC2F-13D8-2F48B046AF41}"/>
              </a:ext>
            </a:extLst>
          </p:cNvPr>
          <p:cNvSpPr txBox="1"/>
          <p:nvPr/>
        </p:nvSpPr>
        <p:spPr>
          <a:xfrm>
            <a:off x="8129187" y="2979045"/>
            <a:ext cx="3955312" cy="369332"/>
          </a:xfrm>
          <a:prstGeom prst="rect">
            <a:avLst/>
          </a:prstGeom>
          <a:noFill/>
        </p:spPr>
        <p:txBody>
          <a:bodyPr wrap="square">
            <a:spAutoFit/>
          </a:bodyPr>
          <a:lstStyle/>
          <a:p>
            <a:r>
              <a:rPr lang="pl-PL" dirty="0"/>
              <a:t>Retrieving data from JOIN</a:t>
            </a:r>
            <a:endParaRPr lang="hr-HR" dirty="0"/>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12936" y="3740900"/>
            <a:ext cx="2195850" cy="2057060"/>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4569235" y="3665771"/>
            <a:ext cx="2410701" cy="2207317"/>
          </a:xfrm>
          <a:prstGeom prst="rect">
            <a:avLst/>
          </a:prstGeom>
        </p:spPr>
      </p:pic>
      <p:pic>
        <p:nvPicPr>
          <p:cNvPr id="14" name="Picture 13">
            <a:extLst>
              <a:ext uri="{FF2B5EF4-FFF2-40B4-BE49-F238E27FC236}">
                <a16:creationId xmlns:a16="http://schemas.microsoft.com/office/drawing/2014/main" id="{F2119601-D315-BFD1-F439-5189A35BDB2D}"/>
              </a:ext>
            </a:extLst>
          </p:cNvPr>
          <p:cNvPicPr>
            <a:picLocks noChangeAspect="1"/>
          </p:cNvPicPr>
          <p:nvPr/>
        </p:nvPicPr>
        <p:blipFill>
          <a:blip r:embed="rId5"/>
          <a:stretch>
            <a:fillRect/>
          </a:stretch>
        </p:blipFill>
        <p:spPr>
          <a:xfrm>
            <a:off x="8046138" y="3665771"/>
            <a:ext cx="3307662" cy="731847"/>
          </a:xfrm>
          <a:prstGeom prst="rect">
            <a:avLst/>
          </a:prstGeom>
        </p:spPr>
      </p:pic>
      <p:pic>
        <p:nvPicPr>
          <p:cNvPr id="16" name="Picture 15">
            <a:extLst>
              <a:ext uri="{FF2B5EF4-FFF2-40B4-BE49-F238E27FC236}">
                <a16:creationId xmlns:a16="http://schemas.microsoft.com/office/drawing/2014/main" id="{45B073D0-495A-6877-95A0-DC385EE92412}"/>
              </a:ext>
            </a:extLst>
          </p:cNvPr>
          <p:cNvPicPr>
            <a:picLocks noChangeAspect="1"/>
          </p:cNvPicPr>
          <p:nvPr/>
        </p:nvPicPr>
        <p:blipFill>
          <a:blip r:embed="rId6"/>
          <a:stretch>
            <a:fillRect/>
          </a:stretch>
        </p:blipFill>
        <p:spPr>
          <a:xfrm>
            <a:off x="8046138" y="4715012"/>
            <a:ext cx="2982696" cy="86092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1102112" y="2013142"/>
            <a:ext cx="4139609" cy="369332"/>
          </a:xfrm>
          <a:prstGeom prst="rect">
            <a:avLst/>
          </a:prstGeom>
          <a:noFill/>
        </p:spPr>
        <p:txBody>
          <a:bodyPr wrap="square">
            <a:spAutoFit/>
          </a:bodyPr>
          <a:lstStyle/>
          <a:p>
            <a:r>
              <a:rPr lang="en-US" dirty="0"/>
              <a:t>Truncate a query by using an alias (AS)</a:t>
            </a:r>
            <a:endParaRPr lang="hr-HR" dirty="0"/>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1169551"/>
          </a:xfrm>
          <a:prstGeom prst="rect">
            <a:avLst/>
          </a:prstGeom>
          <a:noFill/>
        </p:spPr>
        <p:txBody>
          <a:bodyPr wrap="square">
            <a:spAutoFit/>
          </a:bodyPr>
          <a:lstStyle/>
          <a:p>
            <a:r>
              <a:rPr lang="en-US" sz="1400" dirty="0"/>
              <a:t>✔ Students → S</a:t>
            </a:r>
            <a:br>
              <a:rPr lang="en-US" sz="1400" dirty="0"/>
            </a:br>
            <a:r>
              <a:rPr lang="en-US" sz="1400" dirty="0"/>
              <a:t>✔ Enrollment → in</a:t>
            </a:r>
            <a:br>
              <a:rPr lang="en-US" sz="1400" dirty="0"/>
            </a:br>
            <a:r>
              <a:rPr lang="en-US" sz="1400" dirty="0"/>
              <a:t>✔ Items → P</a:t>
            </a:r>
          </a:p>
          <a:p>
            <a:r>
              <a:rPr lang="en-US" sz="1400" dirty="0"/>
              <a:t>
💡 The same result, but a shorter and clearer query!</a:t>
            </a:r>
            <a:endParaRPr lang="hr-HR" sz="1400" dirty="0"/>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1193320" y="2924175"/>
            <a:ext cx="3676650" cy="1009650"/>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193320" y="4530087"/>
            <a:ext cx="3676650" cy="100090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DATABASES – EXERCISE 4</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6436190" y="2883071"/>
            <a:ext cx="4374946" cy="1781893"/>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
✔ You can add more students and subjects.</a:t>
            </a:r>
            <a:br>
              <a:rPr lang="en-US" sz="2400" dirty="0"/>
            </a:br>
            <a:r>
              <a:rPr lang="en-US" sz="2400" dirty="0"/>
              <a:t>✔ You can experiment with adding new attributes (e.g., grades in the Enrollment table).</a:t>
            </a:r>
            <a:endParaRPr lang="hr-HR" sz="2400" dirty="0"/>
          </a:p>
        </p:txBody>
      </p:sp>
    </p:spTree>
    <p:extLst>
      <p:ext uri="{BB962C8B-B14F-4D97-AF65-F5344CB8AC3E}">
        <p14:creationId xmlns:p14="http://schemas.microsoft.com/office/powerpoint/2010/main" val="319755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3947346" y="2564897"/>
            <a:ext cx="4038600" cy="2352675"/>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102113" y="2013142"/>
            <a:ext cx="980936" cy="369332"/>
          </a:xfrm>
          <a:prstGeom prst="rect">
            <a:avLst/>
          </a:prstGeom>
          <a:noFill/>
        </p:spPr>
        <p:txBody>
          <a:bodyPr wrap="square">
            <a:spAutoFit/>
          </a:bodyPr>
          <a:lstStyle/>
          <a:p>
            <a:r>
              <a:rPr lang="en-US" dirty="0"/>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175640" y="2488292"/>
            <a:ext cx="3043981" cy="850848"/>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980936" cy="369332"/>
          </a:xfrm>
          <a:prstGeom prst="rect">
            <a:avLst/>
          </a:prstGeom>
          <a:noFill/>
        </p:spPr>
        <p:txBody>
          <a:bodyPr wrap="square">
            <a:spAutoFit/>
          </a:bodyPr>
          <a:lstStyle/>
          <a:p>
            <a:r>
              <a:rPr lang="en-US" dirty="0"/>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571414" y="2125292"/>
            <a:ext cx="1185374" cy="369332"/>
          </a:xfrm>
          <a:prstGeom prst="rect">
            <a:avLst/>
          </a:prstGeom>
          <a:noFill/>
        </p:spPr>
        <p:txBody>
          <a:bodyPr wrap="square">
            <a:spAutoFit/>
          </a:bodyPr>
          <a:lstStyle/>
          <a:p>
            <a:r>
              <a:rPr lang="en-US" dirty="0"/>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75640" y="4298344"/>
            <a:ext cx="3324426" cy="1529064"/>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4" y="2752260"/>
            <a:ext cx="4305300" cy="1085850"/>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DATABASES – EXERCISE 5</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608899" y="265539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it yourself:
✔ Update the </a:t>
            </a:r>
            <a:r>
              <a:rPr lang="en-US" sz="2400" dirty="0" err="1"/>
              <a:t>first_name</a:t>
            </a:r>
            <a:r>
              <a:rPr lang="en-US" sz="2400" dirty="0"/>
              <a:t> of the user with ID 2.</a:t>
            </a:r>
            <a:br>
              <a:rPr lang="en-US" sz="2400" dirty="0"/>
            </a:br>
            <a:r>
              <a:rPr lang="en-US" sz="2400" dirty="0"/>
              <a:t>✔ Delete user with ID 5.</a:t>
            </a:r>
            <a:br>
              <a:rPr lang="en-US" sz="2400" dirty="0"/>
            </a:br>
            <a:r>
              <a:rPr lang="en-US" sz="2400" dirty="0"/>
              <a:t>✔ Sort users by last name in ascending order.</a:t>
            </a:r>
            <a:endParaRPr lang="hr-HR" sz="2400" dirty="0"/>
          </a:p>
        </p:txBody>
      </p:sp>
    </p:spTree>
    <p:extLst>
      <p:ext uri="{BB962C8B-B14F-4D97-AF65-F5344CB8AC3E}">
        <p14:creationId xmlns:p14="http://schemas.microsoft.com/office/powerpoint/2010/main" val="411846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997037" y="2241276"/>
            <a:ext cx="3932237" cy="3805292"/>
          </a:xfrm>
          <a:prstGeom prst="rect">
            <a:avLst/>
          </a:prstGeom>
        </p:spPr>
        <p:txBody>
          <a:bodyPr vert="horz" lIns="91440" tIns="45720" rIns="91440" bIns="45720" rtlCol="0">
            <a:normAutofit fontScale="6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SQL (Structured Query Language) is a language that allows queries over a structured database.
👉These databases have been around for decades and are also called relational databases.
👉The data is organized into tables (similar to Excel spreadsheets).
👉Each table contains columns (columns) that define data types.
👉 Each row of the table is a new record.
👉 Relationships between data allow tables to be connected.
👉 Every blog post has a foreign key. 
👉 We can easily retrieve all posts of a particular user using SQL queries.</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6636021" y="4688234"/>
            <a:ext cx="3703675" cy="125555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PostgreSQL</a:t>
            </a:r>
            <a:r>
              <a:rPr lang="hr-HR" dirty="0"/>
              <a:t> 🏆 (</a:t>
            </a:r>
            <a:r>
              <a:rPr lang="hr-HR" dirty="0" err="1"/>
              <a:t>the</a:t>
            </a:r>
            <a:r>
              <a:rPr lang="hr-HR" dirty="0"/>
              <a:t> most </a:t>
            </a:r>
            <a:r>
              <a:rPr lang="hr-HR" dirty="0" err="1"/>
              <a:t>popular</a:t>
            </a:r>
            <a:r>
              <a:rPr lang="hr-HR" dirty="0"/>
              <a:t> </a:t>
            </a:r>
            <a:r>
              <a:rPr lang="hr-HR" dirty="0" err="1"/>
              <a:t>among</a:t>
            </a:r>
            <a:r>
              <a:rPr lang="hr-HR" dirty="0"/>
              <a:t> </a:t>
            </a:r>
            <a:r>
              <a:rPr lang="hr-HR" dirty="0" err="1"/>
              <a:t>developers</a:t>
            </a:r>
            <a:r>
              <a:rPr lang="hr-HR" dirty="0"/>
              <a:t>!)</a:t>
            </a:r>
            <a:br>
              <a:rPr lang="hr-HR" dirty="0"/>
            </a:br>
            <a:r>
              <a:rPr lang="hr-HR" dirty="0"/>
              <a:t>✔ </a:t>
            </a:r>
            <a:r>
              <a:rPr lang="hr-HR" dirty="0" err="1"/>
              <a:t>MySQL</a:t>
            </a:r>
            <a:br>
              <a:rPr lang="hr-HR" dirty="0"/>
            </a:br>
            <a:r>
              <a:rPr lang="hr-HR" dirty="0"/>
              <a:t>✔ </a:t>
            </a:r>
            <a:r>
              <a:rPr lang="hr-HR" dirty="0" err="1"/>
              <a:t>SQLite</a:t>
            </a:r>
            <a:br>
              <a:rPr lang="hr-HR" dirty="0"/>
            </a:br>
            <a:r>
              <a:rPr lang="hr-HR" dirty="0"/>
              <a:t>✔ Microsoft SQL Server</a:t>
            </a:r>
            <a:br>
              <a:rPr lang="hr-HR" dirty="0"/>
            </a:br>
            <a:r>
              <a:rPr lang="hr-HR" dirty="0"/>
              <a:t>✔ Oracle </a:t>
            </a:r>
            <a:r>
              <a:rPr lang="hr-HR" dirty="0" err="1"/>
              <a:t>Database</a:t>
            </a:r>
            <a:r>
              <a:rPr lang="hr-HR" dirty="0"/>
              <a:t> (but </a:t>
            </a:r>
            <a:r>
              <a:rPr lang="hr-HR" dirty="0" err="1"/>
              <a:t>costs</a:t>
            </a:r>
            <a:r>
              <a:rPr lang="hr-HR" dirty="0"/>
              <a:t> $$$)</a:t>
            </a: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5696200" y="2241276"/>
            <a:ext cx="6029325" cy="1019175"/>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5696200" y="3429000"/>
            <a:ext cx="6362700" cy="952500"/>
          </a:xfrm>
          <a:prstGeom prst="rect">
            <a:avLst/>
          </a:prstGeom>
        </p:spPr>
      </p:pic>
    </p:spTree>
    <p:extLst>
      <p:ext uri="{BB962C8B-B14F-4D97-AF65-F5344CB8AC3E}">
        <p14:creationId xmlns:p14="http://schemas.microsoft.com/office/powerpoint/2010/main" val="121626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The data is stored as JSON objects instead of tables.
👉There is no fixed structure, which means that we can dynamically add fields.
👉We can add a new field to any user without changing the entire database.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43517" y="4490133"/>
            <a:ext cx="4485168" cy="1255552"/>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MongoDB</a:t>
            </a:r>
            <a:r>
              <a:rPr lang="hr-HR" dirty="0"/>
              <a:t> (</a:t>
            </a:r>
            <a:r>
              <a:rPr lang="hr-HR" dirty="0" err="1"/>
              <a:t>the</a:t>
            </a:r>
            <a:r>
              <a:rPr lang="hr-HR" dirty="0"/>
              <a:t> most </a:t>
            </a:r>
            <a:r>
              <a:rPr lang="hr-HR" dirty="0" err="1"/>
              <a:t>popular</a:t>
            </a:r>
            <a:r>
              <a:rPr lang="hr-HR" dirty="0"/>
              <a:t> </a:t>
            </a:r>
            <a:r>
              <a:rPr lang="hr-HR" dirty="0" err="1"/>
              <a:t>NoSQL</a:t>
            </a:r>
            <a:r>
              <a:rPr lang="hr-HR" dirty="0"/>
              <a:t>)</a:t>
            </a:r>
            <a:br>
              <a:rPr lang="hr-HR" dirty="0"/>
            </a:br>
            <a:r>
              <a:rPr lang="hr-HR" dirty="0"/>
              <a:t>✔ </a:t>
            </a:r>
            <a:r>
              <a:rPr lang="hr-HR" dirty="0" err="1"/>
              <a:t>Redis</a:t>
            </a:r>
            <a:br>
              <a:rPr lang="hr-HR" dirty="0"/>
            </a:br>
            <a:r>
              <a:rPr lang="hr-HR" dirty="0"/>
              <a:t>✔ </a:t>
            </a:r>
            <a:r>
              <a:rPr lang="hr-HR" dirty="0" err="1"/>
              <a:t>DynamoDB</a:t>
            </a:r>
            <a:r>
              <a:rPr lang="hr-HR" dirty="0"/>
              <a:t> (Amazon </a:t>
            </a:r>
            <a:r>
              <a:rPr lang="hr-HR" dirty="0" err="1"/>
              <a:t>Database</a:t>
            </a:r>
            <a:r>
              <a:rPr lang="hr-HR" dirty="0"/>
              <a:t>)</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64241" y="2441896"/>
            <a:ext cx="2200275" cy="1466850"/>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068572" y="2376585"/>
            <a:ext cx="3932237" cy="380529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This is a controversial topic among developers. 🔥
</a:t>
            </a:r>
            <a:br>
              <a:rPr lang="en-US" dirty="0"/>
            </a:br>
            <a:r>
              <a:rPr lang="en-US" dirty="0"/>
              <a:t>💡 SQL databases are structured, reliable, and efficient for large projects.
</a:t>
            </a:r>
            <a:br>
              <a:rPr lang="en-US" dirty="0"/>
            </a:br>
            <a:r>
              <a:rPr lang="en-US" dirty="0"/>
              <a:t>💡 NoSQL databases are more flexible and easier for beginners, but they can cause problems with large systems.
</a:t>
            </a:r>
            <a:br>
              <a:rPr lang="en-US" dirty="0"/>
            </a:br>
            <a:r>
              <a:rPr lang="en-US" dirty="0"/>
              <a:t>🏆 PostgreSQL is the most popular database among professionals!
</a:t>
            </a:r>
            <a:br>
              <a:rPr lang="en-US" dirty="0"/>
            </a:br>
            <a:r>
              <a:rPr lang="en-US" dirty="0"/>
              <a:t>➡ MongoDB is popular among beginners, but many professional developers prefer SQL.</a:t>
            </a:r>
            <a:endParaRPr lang="hr-HR" dirty="0"/>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5787656" y="2376585"/>
            <a:ext cx="5566144" cy="2891474"/>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 Why are we going to learn PostgreSQL?
📌 PostgreSQL is the best choice because:
</a:t>
            </a:r>
            <a:br>
              <a:rPr lang="en-US" b="1" dirty="0"/>
            </a:br>
            <a:r>
              <a:rPr lang="en-US" b="1" dirty="0"/>
              <a:t>✔ Free and open-source</a:t>
            </a:r>
            <a:br>
              <a:rPr lang="en-US" b="1" dirty="0"/>
            </a:br>
            <a:r>
              <a:rPr lang="en-US" b="1" dirty="0"/>
              <a:t>✔ Fast and scalable</a:t>
            </a:r>
            <a:br>
              <a:rPr lang="en-US" b="1" dirty="0"/>
            </a:br>
            <a:r>
              <a:rPr lang="en-US" b="1" dirty="0"/>
              <a:t>✔ Reliable for large projects</a:t>
            </a:r>
            <a:br>
              <a:rPr lang="en-US" b="1" dirty="0"/>
            </a:br>
            <a:r>
              <a:rPr lang="en-US" b="1" dirty="0"/>
              <a:t>✔ Most popular among professionals</a:t>
            </a:r>
            <a:endParaRPr lang="hr-HR" dirty="0"/>
          </a:p>
        </p:txBody>
      </p:sp>
    </p:spTree>
    <p:extLst>
      <p:ext uri="{BB962C8B-B14F-4D97-AF65-F5344CB8AC3E}">
        <p14:creationId xmlns:p14="http://schemas.microsoft.com/office/powerpoint/2010/main" val="41085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477253" y="2307114"/>
            <a:ext cx="5258686" cy="3970318"/>
          </a:xfrm>
          <a:prstGeom prst="rect">
            <a:avLst/>
          </a:prstGeom>
          <a:noFill/>
        </p:spPr>
        <p:txBody>
          <a:bodyPr wrap="square">
            <a:spAutoFit/>
          </a:bodyPr>
          <a:lstStyle/>
          <a:p>
            <a:r>
              <a:rPr lang="en-US" sz="1400" dirty="0"/>
              <a:t>PostgreSQL offers a wider range of data types compared to standard SQL.
🔹 Textual data:
</a:t>
            </a:r>
            <a:r>
              <a:rPr lang="en-US" sz="1400" b="1" dirty="0"/>
              <a:t>VARCHAR(n) – Variable text length (maximum n characters)
TEXT – Unlimited text length</a:t>
            </a:r>
            <a:r>
              <a:rPr lang="en-US" sz="1400" dirty="0"/>
              <a:t>
🔹 Numbers:
</a:t>
            </a:r>
            <a:r>
              <a:rPr lang="en-US" sz="1400" b="1" dirty="0"/>
              <a:t>INT – Integers
BIGINT – Large integers (for billions of records)
DECIMAL(10,2) – Decimal numbers (e.g. prices)</a:t>
            </a:r>
            <a:r>
              <a:rPr lang="en-US" sz="1400" dirty="0"/>
              <a:t>
🔹 Date and time:
</a:t>
            </a:r>
            <a:r>
              <a:rPr lang="en-US" sz="1400" b="1" dirty="0"/>
              <a:t>DATE – Stores only the date
TIMESTAMP – Stores the date and time</a:t>
            </a:r>
            <a:r>
              <a:rPr lang="en-US" sz="1400" dirty="0"/>
              <a:t>
🔹 Other:
</a:t>
            </a:r>
            <a:r>
              <a:rPr lang="en-US" sz="1400" b="1" dirty="0"/>
              <a:t>BOOLEAN – true / false values
SERIAL – Auto-incrementing number for primary keys</a:t>
            </a:r>
            <a:r>
              <a:rPr lang="en-US" sz="1400" dirty="0"/>
              <a:t>
📌 What format to use for text?
</a:t>
            </a:r>
            <a:r>
              <a:rPr lang="en-US" sz="1400" b="1" dirty="0"/>
              <a:t>VARCHAR(50) = limit to 50 characters
TEXT = no restriction</a:t>
            </a:r>
            <a:endParaRPr lang="hr-HR" sz="1400" b="1" dirty="0"/>
          </a:p>
        </p:txBody>
      </p:sp>
      <p:sp>
        <p:nvSpPr>
          <p:cNvPr id="4" name="TextBox 3">
            <a:extLst>
              <a:ext uri="{FF2B5EF4-FFF2-40B4-BE49-F238E27FC236}">
                <a16:creationId xmlns:a16="http://schemas.microsoft.com/office/drawing/2014/main" id="{E0AC4150-8714-77BC-D270-986AF7190A21}"/>
              </a:ext>
            </a:extLst>
          </p:cNvPr>
          <p:cNvSpPr txBox="1"/>
          <p:nvPr/>
        </p:nvSpPr>
        <p:spPr>
          <a:xfrm>
            <a:off x="5832518" y="5761771"/>
            <a:ext cx="6145618" cy="646331"/>
          </a:xfrm>
          <a:prstGeom prst="rect">
            <a:avLst/>
          </a:prstGeom>
          <a:noFill/>
        </p:spPr>
        <p:txBody>
          <a:bodyPr wrap="square">
            <a:spAutoFit/>
          </a:bodyPr>
          <a:lstStyle/>
          <a:p>
            <a:r>
              <a:rPr lang="hr-HR" sz="1200" dirty="0"/>
              <a:t>💡 U modernim aplikacijama često se koristi </a:t>
            </a:r>
            <a:r>
              <a:rPr lang="hr-HR" sz="1200" b="1" dirty="0"/>
              <a:t>TEXT</a:t>
            </a:r>
            <a:r>
              <a:rPr lang="hr-HR" sz="1200" dirty="0"/>
              <a:t> jer nema problema s ograničenjem duljine.</a:t>
            </a:r>
            <a:br>
              <a:rPr lang="hr-HR" sz="1200" dirty="0"/>
            </a:br>
            <a:r>
              <a:rPr lang="hr-HR" sz="1200" dirty="0"/>
              <a:t>Postoji mali gubitak brzine, ali je fleksibilnije za rastuće baze podataka.</a:t>
            </a: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7875169" y="2307114"/>
            <a:ext cx="2439905" cy="2866013"/>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SQL is a query language that we can:
</a:t>
            </a:r>
            <a:br>
              <a:rPr lang="en-US" dirty="0"/>
            </a:br>
            <a:r>
              <a:rPr lang="en-US" dirty="0"/>
              <a:t>👉 Add data
</a:t>
            </a:r>
            <a:br>
              <a:rPr lang="en-US" dirty="0"/>
            </a:br>
            <a:r>
              <a:rPr lang="en-US" dirty="0"/>
              <a:t>👉 Retrieve data
</a:t>
            </a:r>
            <a:br>
              <a:rPr lang="en-US" dirty="0"/>
            </a:br>
            <a:r>
              <a:rPr lang="en-US" dirty="0"/>
              <a:t>👉 Update data
</a:t>
            </a:r>
            <a:br>
              <a:rPr lang="en-US" dirty="0"/>
            </a:br>
            <a:r>
              <a:rPr lang="en-US" dirty="0"/>
              <a:t>👉 Clear data</a:t>
            </a:r>
            <a:endParaRPr lang="hr-HR" dirty="0"/>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439571"/>
            <a:ext cx="2828925" cy="590550"/>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668517"/>
            <a:ext cx="3200400" cy="619125"/>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5061383"/>
            <a:ext cx="2590800" cy="561975"/>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754326"/>
          </a:xfrm>
          <a:prstGeom prst="rect">
            <a:avLst/>
          </a:prstGeom>
          <a:noFill/>
        </p:spPr>
        <p:txBody>
          <a:bodyPr wrap="square">
            <a:spAutoFit/>
          </a:bodyPr>
          <a:lstStyle/>
          <a:p>
            <a:r>
              <a:rPr lang="en-US" dirty="0"/>
              <a:t>👉 Retrieve all data
</a:t>
            </a:r>
            <a:br>
              <a:rPr lang="en-US" dirty="0"/>
            </a:br>
            <a:r>
              <a:rPr lang="en-US" dirty="0"/>
              <a:t>👉 If we do not want all the columns, we can only indicate the ones that interest us
</a:t>
            </a:r>
            <a:br>
              <a:rPr lang="en-US" dirty="0"/>
            </a:br>
            <a:r>
              <a:rPr lang="en-US" dirty="0"/>
              <a:t>👉 How to filter data?</a:t>
            </a:r>
            <a:endParaRPr lang="hr-HR" dirty="0"/>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6755550" y="2123032"/>
            <a:ext cx="1943100" cy="352425"/>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55550" y="2712754"/>
            <a:ext cx="2352675" cy="371475"/>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580195" y="3383381"/>
            <a:ext cx="2609850" cy="476250"/>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360389" y="3383381"/>
            <a:ext cx="3475960" cy="476250"/>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837644" y="4218759"/>
            <a:ext cx="5818382" cy="2353022"/>
          </a:xfrm>
          <a:prstGeom prst="rect">
            <a:avLst/>
          </a:prstGeom>
        </p:spPr>
      </p:pic>
    </p:spTree>
    <p:extLst>
      <p:ext uri="{BB962C8B-B14F-4D97-AF65-F5344CB8AC3E}">
        <p14:creationId xmlns:p14="http://schemas.microsoft.com/office/powerpoint/2010/main" val="22333815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519</TotalTime>
  <Words>2119</Words>
  <Application>Microsoft Office PowerPoint</Application>
  <PresentationFormat>Widescreen</PresentationFormat>
  <Paragraphs>141</Paragraphs>
  <Slides>27</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Bahnschrift</vt:lpstr>
      <vt:lpstr>Bahnschrift SemiBold</vt:lpstr>
      <vt:lpstr>Bahnschrift SemiLight</vt:lpstr>
      <vt:lpstr>Calibri</vt:lpstr>
      <vt:lpstr>Calibri Light</vt:lpstr>
      <vt:lpstr>Montserrat</vt:lpstr>
      <vt:lpstr>Udemy Sans</vt:lpstr>
      <vt:lpstr>Tema sustava Office</vt:lpstr>
      <vt:lpstr>DATABASES</vt:lpstr>
      <vt:lpstr>DATABASES</vt:lpstr>
      <vt:lpstr>DATABASES - SQL</vt:lpstr>
      <vt:lpstr>DATABASES - NOSQL</vt:lpstr>
      <vt:lpstr>DATABASES – OVERVIEW</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EXERCISE 1</vt:lpstr>
      <vt:lpstr>DATABASES – RELATIONAL DATABASES</vt:lpstr>
      <vt:lpstr>DATABASES – ONE ON ONE (1:1)</vt:lpstr>
      <vt:lpstr>DATABASES – EXERCISE 2</vt:lpstr>
      <vt:lpstr>DATABASES – ONE TO MANY(1:M)</vt:lpstr>
      <vt:lpstr>DATABASES – ONE TO MANY(1:M)</vt:lpstr>
      <vt:lpstr>DATABASES – ONE TO MANY(1:M)</vt:lpstr>
      <vt:lpstr>DATABASES – EXERCISE 3</vt:lpstr>
      <vt:lpstr>DATABASES – MANY TO MANY(M:M)</vt:lpstr>
      <vt:lpstr>DATABASES – MANY TO MANY(M:M)</vt:lpstr>
      <vt:lpstr>DATABASES – MANY TO MANY(M:M)</vt:lpstr>
      <vt:lpstr>DATABASES – EXERCISE 4</vt:lpstr>
      <vt:lpstr>DATABASES – ALTER TABLE</vt:lpstr>
      <vt:lpstr>DATABASES – UPDATE,DELETE, ORDER BY</vt:lpstr>
      <vt:lpstr>DATABASES – EXERCISE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157</cp:revision>
  <dcterms:created xsi:type="dcterms:W3CDTF">2024-02-12T13:35:47Z</dcterms:created>
  <dcterms:modified xsi:type="dcterms:W3CDTF">2025-03-12T16:46:46Z</dcterms:modified>
</cp:coreProperties>
</file>